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5317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277BD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0277BD">
                    <a:alpha val="100000"/>
                  </a:srgbClr>
                </a:solidFill>
                <a:latin typeface="Calibri"/>
              </a:rPr>
              <a:t><![CDATA[БЕТСИТИ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0C1A24">
                    <a:alpha val="100000"/>
                  </a:srgbClr>
                </a:solidFill>
                <a:latin typeface="Calibri"/>
              </a:rPr>
              <a:t><![CDATA[Бетсити 2026: итоговый вердикт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566270">
                    <a:alpha val="100000"/>
                  </a:srgbClr>
                </a:solidFill>
                <a:latin typeface="Calibri"/>
              </a:rPr>
              <a:t><![CDATA[Сергей Волков, беттинг-эксперт · 12.05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277BD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277BD">
                    <a:alpha val="100000"/>
                  </a:srgbClr>
                </a:solidFill>
                <a:latin typeface="Calibri"/>
              </a:rPr>
              <a:t><![CDATA[Краткий вердикт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C1A24">
                    <a:alpha val="100000"/>
                  </a:srgbClr>
                </a:solidFill>
                <a:latin typeface="Calibri"/>
              </a:rPr>
              <a:t><![CDATA[•  Опытным игрокам, которые ищут нестандартные рынки и ценят глубину росписи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C1A24">
                    <a:alpha val="100000"/>
                  </a:srgbClr>
                </a:solidFill>
                <a:latin typeface="Calibri"/>
              </a:rPr>
              <a:t><![CDATA[•  Любителям статистических ставок — на исходы по таймам, индивидуальные тоталы, статистику игроков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C1A24">
                    <a:alpha val="100000"/>
                  </a:srgbClr>
                </a:solidFill>
                <a:latin typeface="Calibri"/>
              </a:rPr>
              <a:t><![CDATA[•  Тем, кто играет на топ-события и хочет максимально высокие коэффициенты за счёт низкой маржи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C1A24">
                    <a:alpha val="100000"/>
                  </a:srgbClr>
                </a:solidFill>
                <a:latin typeface="Calibri"/>
              </a:rPr>
              <a:t><![CDATA[•  Активным клиентам, которым интересна программа лояльности с кешбэком до 25% и фрибетами за активность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C1A24">
                    <a:alpha val="100000"/>
                  </a:srgbClr>
                </a:solidFill>
                <a:latin typeface="Calibri"/>
              </a:rPr>
              <a:t><![CDATA[•  Совсем новичкам, которым важнее максимально простой интерфейс — здесь, например, выигрывает Леон с его UX-моделью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C1A24">
                    <a:alpha val="100000"/>
                  </a:srgbClr>
                </a:solidFill>
                <a:latin typeface="Calibri"/>
              </a:rPr>
              <a:t><![CDATA[•  Тем, кто ставит преимущественно офлайн и ценит широкую розницу — у Лиги Ставок сеть крупнее (250+ клубов против 150+ ППС у Бетсити)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277BD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277BD">
                    <a:alpha val="100000"/>
                  </a:srgbClr>
                </a:solidFill>
                <a:latin typeface="Calibri"/>
              </a:rPr>
              <a:t><![CDATA[Ключевые преимущества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C1A24">
                    <a:alpha val="100000"/>
                  </a:srgbClr>
                </a:solidFill>
                <a:latin typeface="Calibri"/>
              </a:rPr>
              <a:t><![CDATA[•  Богатейшая роспись. Глубина росписи и обилие дополнительных и статистических рынков — визитная карточка конторы. Её нередко берут за образец конкуренты, что само по себе говорит о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C1A24">
                    <a:alpha val="100000"/>
                  </a:srgbClr>
                </a:solidFill>
                <a:latin typeface="Calibri"/>
              </a:rPr>
              <a:t><![CDATA[•  Низкая маржа на топ-футбол. Около 2,9% на популярные футбольные матчи — один из лучших показателей рынка, который напрямую выливается в более высокие коэффициенты для игрока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C1A24">
                    <a:alpha val="100000"/>
                  </a:srgbClr>
                </a:solidFill>
                <a:latin typeface="Calibri"/>
              </a:rPr>
              <a:t><![CDATA[•  Собственная аналитика. Линию формирует штатный аналитический отдел, а не закупленный фид, что отражается на глубине и качестве рынков по топовым событиям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C1A24">
                    <a:alpha val="100000"/>
                  </a:srgbClr>
                </a:solidFill>
                <a:latin typeface="Calibri"/>
              </a:rPr>
              <a:t><![CDATA[•  Кешбэк до 25%. Многоуровневая система лояльности возвращает часть проигранных средств по статусу — заметное преимущество для активных игроков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C1A24">
                    <a:alpha val="100000"/>
                  </a:srgbClr>
                </a:solidFill>
                <a:latin typeface="Calibri"/>
              </a:rPr>
              <a:t><![CDATA[•  Широкое покрытие. Футбол, хоккей, теннис, баскетбол, ММА и киберспорт — линия охватывает как массовые, так и нишевые дисциплины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C1A24">
                    <a:alpha val="100000"/>
                  </a:srgbClr>
                </a:solidFill>
                <a:latin typeface="Calibri"/>
              </a:rPr>
              <a:t><![CDATA[•  Главные плюсы Бетсити — богатейшая роспись, низкая маржа на топ-футбол около 2,9%, собственная аналитика и кешбэк до 25%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277BD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277BD">
                    <a:alpha val="100000"/>
                  </a:srgbClr>
                </a:solidFill>
                <a:latin typeface="Calibri"/>
              </a:rPr>
              <a:t><![CDATA[Ключевые недостатки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C1A24">
                    <a:alpha val="100000"/>
                  </a:srgbClr>
                </a:solidFill>
                <a:latin typeface="Calibri"/>
              </a:rPr>
              <a:t><![CDATA[•  Средняя маржа выше топ-показателя. Если на топ-футбол маржа около 2,9%, то в среднем по линии — порядка 6,5%, теннис около 5,29%, средний футбол около 4,76%. Это значит, что вне т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C1A24">
                    <a:alpha val="100000"/>
                  </a:srgbClr>
                </a:solidFill>
                <a:latin typeface="Calibri"/>
              </a:rPr>
              <a:t><![CDATA[•  Повышенная маржа на кешаут. Досрочный расчёт пари (кешаут) у Бетсити обходится дороже из-за повышенной маржи. За гибкость выкупа ставки приходится платить — это нормальная практик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C1A24">
                    <a:alpha val="100000"/>
                  </a:srgbClr>
                </a:solidFill>
                <a:latin typeface="Calibri"/>
              </a:rPr>
              <a:t><![CDATA[•  Условия отыгрыша фрибета. Приветственный фрибет крупный (до 100 000 ₽), но отыграть его нужно по коэффициенту x6 в течение 30 дней. Это непростое условие: для полного использовани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C1A24">
                    <a:alpha val="100000"/>
                  </a:srgbClr>
                </a:solidFill>
                <a:latin typeface="Calibri"/>
              </a:rPr>
              <a:t><![CDATA[•  Минусы Бетсити — высокая средняя маржа (около 6,5%), дорогой кешаут и требовательный отыгрыш фрибета (x6 за 30 дней)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277BD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277BD">
                    <a:alpha val="100000"/>
                  </a:srgbClr>
                </a:solidFill>
                <a:latin typeface="Calibri"/>
              </a:rPr>
              <a:t><![CDATA[Сравнение с конкурентами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C1A24">
                    <a:alpha val="100000"/>
                  </a:srgbClr>
                </a:solidFill>
                <a:latin typeface="Calibri"/>
              </a:rPr>
              <a:t><![CDATA[•  Против Фонбета Бетсити выигрывает росписью и линией, против Лиги Ставок — аналитикой при уступке в рознице, против Марафона силён линией при близких коэффициентах на топ. В каждой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C1A24">
                    <a:alpha val="100000"/>
                  </a:srgbClr>
                </a:solidFill>
                <a:latin typeface="Calibri"/>
              </a:rPr>
              <a:t><![CDATA[•  В каждой паре у Бетсити весомый аргумент: роспись и линия против Фонбета, аналитика и коэффициенты против Лиги Ставок, ширина росписи против Марафона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277BD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277BD">
                    <a:alpha val="100000"/>
                  </a:srgbClr>
                </a:solidFill>
                <a:latin typeface="Calibri"/>
              </a:rPr>
              <a:t><![CDATA[Итоговая рекомендация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C1A24">
                    <a:alpha val="100000"/>
                  </a:srgbClr>
                </a:solidFill>
                <a:latin typeface="Calibri"/>
              </a:rPr>
              <a:t><![CDATA[•  Убедитесь, что вы заходите на официальный сайт betcity.ru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C1A24">
                    <a:alpha val="100000"/>
                  </a:srgbClr>
                </a:solidFill>
                <a:latin typeface="Calibri"/>
              </a:rPr>
              <a:t><![CDATA[•  Проверьте актуальные условия приветственного фрибета и требования к отыгрышу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C1A24">
                    <a:alpha val="100000"/>
                  </a:srgbClr>
                </a:solidFill>
                <a:latin typeface="Calibri"/>
              </a:rPr>
              <a:t><![CDATA[•  Пройдите идентификацию через ЦУПИС — без неё легальные ставки и выплаты невозможны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C1A24">
                    <a:alpha val="100000"/>
                  </a:srgbClr>
                </a:solidFill>
                <a:latin typeface="Calibri"/>
              </a:rPr>
              <a:t><![CDATA[•  Оцените, какие виды спорта и рынки вам интересны, и сверьте их с линией конторы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C1A24">
                    <a:alpha val="100000"/>
                  </a:srgbClr>
                </a:solidFill>
                <a:latin typeface="Calibri"/>
              </a:rPr>
              <a:t><![CDATA[•  Определите комфортный банк и стартовый депозит заранее, до первой ставки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C1A24">
                    <a:alpha val="100000"/>
                  </a:srgbClr>
                </a:solidFill>
                <a:latin typeface="Calibri"/>
              </a:rPr>
              <a:t><![CDATA[•  Бетсити максимально выгодна на топ-событиях с упором на роспись; новичкам стоит начинать с малого депозита и осознанно подходить к отыгрышу фрибета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277BD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0C1A24">
                    <a:alpha val="100000"/>
                  </a:srgbClr>
                </a:solidFill>
                <a:latin typeface="Calibri"/>
              </a:rPr>
              <a:t><![CDATA[Полная версия статьи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0277BD">
                    <a:alpha val="100000"/>
                  </a:srgbClr>
                </a:solidFill>
                <a:latin typeface="Calibri"/>
              </a:rPr>
              <a:t><![CDATA[https://bcity.site/betcity-verdik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566270">
                    <a:alpha val="100000"/>
                  </a:srgbClr>
                </a:solidFill>
                <a:latin typeface="Calibri"/>
              </a:rPr>
              <a:t><![CDATA[Мы можем получать комиссию по партнёрским ссылкам на Betcity (Бетсити). Материалы информационные, 18+, ставки связаны с риском потери средств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2">
  <a:themeElements>
    <a:clrScheme name="Theme9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Сергей Волков, беттинг-эксперт</dc:creator>
  <cp:lastModifiedBy>Unknown Creator</cp:lastModifiedBy>
  <dcterms:created xsi:type="dcterms:W3CDTF">2026-06-11T00:15:03Z</dcterms:created>
  <dcterms:modified xsi:type="dcterms:W3CDTF">2026-06-11T00:15:03Z</dcterms:modified>
  <dc:title>Бетсити вердикт 2026: плюсы, минусы, кому подходит</dc:title>
  <dc:description>Итоговый вердикт по Бетсити на 2026 — все плюсы и минусы, маржа и кешбэк, сравнение с конкурентами и рекомендации по типам игроков перед стартом.</dc:description>
  <dc:subject>Бетсити 2026: итоговый вердикт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